
<file path=[Content_Types].xml><?xml version="1.0" encoding="utf-8"?>
<Types xmlns="http://schemas.openxmlformats.org/package/2006/content-types">
  <Default Extension="xml" ContentType="application/xml"/>
  <Default Extension="jpg" ContentType="image/jp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sldIdLst>
    <p:sldId id="256" r:id="rId2"/>
    <p:sldId id="257" r:id="rId3"/>
    <p:sldId id="295" r:id="rId4"/>
    <p:sldId id="294" r:id="rId5"/>
    <p:sldId id="296" r:id="rId6"/>
    <p:sldId id="312" r:id="rId7"/>
    <p:sldId id="313" r:id="rId8"/>
    <p:sldId id="309" r:id="rId9"/>
    <p:sldId id="301" r:id="rId10"/>
    <p:sldId id="297" r:id="rId11"/>
    <p:sldId id="298" r:id="rId12"/>
    <p:sldId id="299" r:id="rId13"/>
    <p:sldId id="300" r:id="rId14"/>
    <p:sldId id="258" r:id="rId15"/>
    <p:sldId id="259" r:id="rId16"/>
    <p:sldId id="260" r:id="rId17"/>
    <p:sldId id="264" r:id="rId18"/>
    <p:sldId id="302" r:id="rId19"/>
    <p:sldId id="305" r:id="rId20"/>
    <p:sldId id="304" r:id="rId21"/>
    <p:sldId id="306" r:id="rId22"/>
    <p:sldId id="316" r:id="rId23"/>
    <p:sldId id="315" r:id="rId24"/>
    <p:sldId id="307" r:id="rId25"/>
    <p:sldId id="308" r:id="rId26"/>
    <p:sldId id="265" r:id="rId27"/>
    <p:sldId id="270" r:id="rId28"/>
    <p:sldId id="271" r:id="rId29"/>
    <p:sldId id="314" r:id="rId30"/>
    <p:sldId id="272" r:id="rId31"/>
    <p:sldId id="273" r:id="rId32"/>
    <p:sldId id="275" r:id="rId33"/>
    <p:sldId id="283" r:id="rId34"/>
    <p:sldId id="285" r:id="rId35"/>
    <p:sldId id="287" r:id="rId36"/>
    <p:sldId id="288" r:id="rId37"/>
    <p:sldId id="289" r:id="rId38"/>
    <p:sldId id="290" r:id="rId39"/>
    <p:sldId id="310" r:id="rId40"/>
    <p:sldId id="311" r:id="rId41"/>
    <p:sldId id="291" r:id="rId42"/>
    <p:sldId id="281" r:id="rId43"/>
    <p:sldId id="282" r:id="rId44"/>
    <p:sldId id="293" r:id="rId4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645"/>
    <p:restoredTop sz="94567"/>
  </p:normalViewPr>
  <p:slideViewPr>
    <p:cSldViewPr>
      <p:cViewPr varScale="1">
        <p:scale>
          <a:sx n="60" d="100"/>
          <a:sy n="60" d="100"/>
        </p:scale>
        <p:origin x="200" y="10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92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://mbtaviz.github.io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903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41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292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9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93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01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37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115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12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47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34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083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20" dirty="0" smtClean="0">
                <a:latin typeface="Times New Roman"/>
                <a:cs typeface="Times New Roman"/>
              </a:rPr>
              <a:t>For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5" dirty="0" smtClean="0">
                <a:latin typeface="Times New Roman"/>
                <a:cs typeface="Times New Roman"/>
              </a:rPr>
              <a:t>a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5" dirty="0" smtClean="0">
                <a:latin typeface="Times New Roman"/>
                <a:cs typeface="Times New Roman"/>
              </a:rPr>
              <a:t>graduate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10" dirty="0" smtClean="0">
                <a:latin typeface="Times New Roman"/>
                <a:cs typeface="Times New Roman"/>
              </a:rPr>
              <a:t>project,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75" dirty="0" smtClean="0">
                <a:latin typeface="Times New Roman"/>
                <a:cs typeface="Times New Roman"/>
              </a:rPr>
              <a:t>Michael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95" dirty="0" smtClean="0">
                <a:latin typeface="Times New Roman"/>
                <a:cs typeface="Times New Roman"/>
              </a:rPr>
              <a:t>Barry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60" dirty="0" smtClean="0">
                <a:latin typeface="Times New Roman"/>
                <a:cs typeface="Times New Roman"/>
              </a:rPr>
              <a:t>and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85" dirty="0" smtClean="0">
                <a:latin typeface="Times New Roman"/>
                <a:cs typeface="Times New Roman"/>
              </a:rPr>
              <a:t>Brian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25" dirty="0" smtClean="0">
                <a:latin typeface="Times New Roman"/>
                <a:cs typeface="Times New Roman"/>
              </a:rPr>
              <a:t>Card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30" dirty="0" smtClean="0">
                <a:latin typeface="Times New Roman"/>
                <a:cs typeface="Times New Roman"/>
              </a:rPr>
              <a:t>explored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0" dirty="0" smtClean="0">
                <a:latin typeface="Times New Roman"/>
                <a:cs typeface="Times New Roman"/>
              </a:rPr>
              <a:t>the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35" dirty="0" smtClean="0">
                <a:latin typeface="Times New Roman"/>
                <a:cs typeface="Times New Roman"/>
              </a:rPr>
              <a:t>Boston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45" dirty="0" smtClean="0">
                <a:latin typeface="Times New Roman"/>
                <a:cs typeface="Times New Roman"/>
              </a:rPr>
              <a:t>subway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0" dirty="0" smtClean="0">
                <a:latin typeface="Times New Roman"/>
                <a:cs typeface="Times New Roman"/>
              </a:rPr>
              <a:t>system</a:t>
            </a:r>
            <a:r>
              <a:rPr lang="en-US" sz="1200" spc="55" dirty="0" smtClean="0">
                <a:latin typeface="Times New Roman"/>
                <a:cs typeface="Times New Roman"/>
              </a:rPr>
              <a:t> </a:t>
            </a:r>
            <a:r>
              <a:rPr lang="en-US" sz="1200" spc="140" dirty="0" smtClean="0">
                <a:latin typeface="Times New Roman"/>
                <a:cs typeface="Times New Roman"/>
              </a:rPr>
              <a:t>through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5" dirty="0" smtClean="0">
                <a:latin typeface="Times New Roman"/>
                <a:cs typeface="Times New Roman"/>
              </a:rPr>
              <a:t>a</a:t>
            </a:r>
            <a:r>
              <a:rPr lang="en-US" sz="1200" spc="90" dirty="0" smtClean="0">
                <a:latin typeface="Times New Roman"/>
                <a:cs typeface="Times New Roman"/>
              </a:rPr>
              <a:t> </a:t>
            </a:r>
            <a:r>
              <a:rPr lang="en-US" sz="1200" spc="150" dirty="0" smtClean="0">
                <a:latin typeface="Times New Roman"/>
                <a:cs typeface="Times New Roman"/>
              </a:rPr>
              <a:t>set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05" dirty="0" smtClean="0">
                <a:latin typeface="Times New Roman"/>
                <a:cs typeface="Times New Roman"/>
              </a:rPr>
              <a:t>of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60" dirty="0" smtClean="0">
                <a:latin typeface="Times New Roman"/>
                <a:cs typeface="Times New Roman"/>
              </a:rPr>
              <a:t>annotated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14" dirty="0" smtClean="0">
                <a:latin typeface="Times New Roman"/>
                <a:cs typeface="Times New Roman"/>
              </a:rPr>
              <a:t>interactives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45" dirty="0" smtClean="0">
                <a:latin typeface="Times New Roman"/>
                <a:cs typeface="Times New Roman"/>
              </a:rPr>
              <a:t>that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50" dirty="0" smtClean="0">
                <a:latin typeface="Times New Roman"/>
                <a:cs typeface="Times New Roman"/>
              </a:rPr>
              <a:t>show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00" dirty="0" smtClean="0">
                <a:latin typeface="Times New Roman"/>
                <a:cs typeface="Times New Roman"/>
              </a:rPr>
              <a:t>train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20" dirty="0" smtClean="0">
                <a:latin typeface="Times New Roman"/>
                <a:cs typeface="Times New Roman"/>
              </a:rPr>
              <a:t>routes,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30" dirty="0" smtClean="0">
                <a:latin typeface="Times New Roman"/>
                <a:cs typeface="Times New Roman"/>
              </a:rPr>
              <a:t>usage,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60" dirty="0" smtClean="0">
                <a:latin typeface="Times New Roman"/>
                <a:cs typeface="Times New Roman"/>
              </a:rPr>
              <a:t>and</a:t>
            </a:r>
            <a:r>
              <a:rPr lang="en-US" sz="1200" spc="60" dirty="0" smtClean="0">
                <a:latin typeface="Times New Roman"/>
                <a:cs typeface="Times New Roman"/>
              </a:rPr>
              <a:t> </a:t>
            </a:r>
            <a:r>
              <a:rPr lang="en-US" sz="1200" spc="114" dirty="0" smtClean="0">
                <a:latin typeface="Times New Roman"/>
                <a:cs typeface="Times New Roman"/>
              </a:rPr>
              <a:t>schedulin</a:t>
            </a:r>
            <a:r>
              <a:rPr lang="en-US" sz="1200" spc="130" dirty="0" smtClean="0">
                <a:latin typeface="Times New Roman"/>
                <a:cs typeface="Times New Roman"/>
              </a:rPr>
              <a:t>g</a:t>
            </a:r>
            <a:r>
              <a:rPr lang="en-US" sz="1200" spc="-10" dirty="0" smtClean="0">
                <a:latin typeface="Times New Roman"/>
                <a:cs typeface="Times New Roman"/>
              </a:rPr>
              <a:t>. </a:t>
            </a:r>
            <a:r>
              <a:rPr lang="en-US" sz="1200" u="sng" spc="130" dirty="0" smtClean="0">
                <a:latin typeface="Times New Roman"/>
                <a:cs typeface="Times New Roman"/>
                <a:hlinkClick r:id="rId3"/>
              </a:rPr>
              <a:t>http://mbtaviz.github.io/</a:t>
            </a:r>
            <a:endParaRPr lang="en-US" sz="1200" dirty="0" smtClean="0">
              <a:latin typeface="Times New Roman"/>
              <a:cs typeface="Times New Roman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795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64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1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408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187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2813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476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78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34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54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50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46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51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9" y="9103360"/>
            <a:ext cx="13001413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9008806"/>
            <a:ext cx="13001413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433" y="1079398"/>
            <a:ext cx="10728960" cy="50718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1369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87" y="6336884"/>
            <a:ext cx="1072896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1" cap="all" spc="284" baseline="0">
                <a:solidFill>
                  <a:schemeClr val="tx2"/>
                </a:solidFill>
                <a:latin typeface="+mj-lt"/>
              </a:defRPr>
            </a:lvl1pPr>
            <a:lvl2pPr marL="649737" indent="0" algn="ctr">
              <a:buNone/>
              <a:defRPr sz="3411"/>
            </a:lvl2pPr>
            <a:lvl3pPr marL="1299472" indent="0" algn="ctr">
              <a:buNone/>
              <a:defRPr sz="3411"/>
            </a:lvl3pPr>
            <a:lvl4pPr marL="1949209" indent="0" algn="ctr">
              <a:buNone/>
              <a:defRPr sz="2842"/>
            </a:lvl4pPr>
            <a:lvl5pPr marL="2598945" indent="0" algn="ctr">
              <a:buNone/>
              <a:defRPr sz="2842"/>
            </a:lvl5pPr>
            <a:lvl6pPr marL="3248681" indent="0" algn="ctr">
              <a:buNone/>
              <a:defRPr sz="2842"/>
            </a:lvl6pPr>
            <a:lvl7pPr marL="3898417" indent="0" algn="ctr">
              <a:buNone/>
              <a:defRPr sz="2842"/>
            </a:lvl7pPr>
            <a:lvl8pPr marL="4548154" indent="0" algn="ctr">
              <a:buNone/>
              <a:defRPr sz="2842"/>
            </a:lvl8pPr>
            <a:lvl9pPr marL="5197890" indent="0" algn="ctr">
              <a:buNone/>
              <a:defRPr sz="284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70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560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505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9" y="9103360"/>
            <a:ext cx="13001413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9008806"/>
            <a:ext cx="13001413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86384"/>
            <a:ext cx="2804160" cy="81918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86384"/>
            <a:ext cx="8249921" cy="8191856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30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50241" y="390601"/>
            <a:ext cx="11704320" cy="16256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51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50241" y="2275840"/>
            <a:ext cx="11704320" cy="706499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1055665" indent="-406025" rtl="0">
              <a:defRPr/>
            </a:lvl2pPr>
            <a:lvl3pPr marL="1624101" indent="-324821" rtl="0">
              <a:defRPr/>
            </a:lvl3pPr>
            <a:lvl4pPr marL="2273739" indent="-324821" rtl="0">
              <a:defRPr/>
            </a:lvl4pPr>
            <a:lvl5pPr rtl="0">
              <a:defRPr sz="2579"/>
            </a:lvl5pPr>
            <a:lvl6pPr rtl="0">
              <a:defRPr sz="2579"/>
            </a:lvl6pPr>
            <a:lvl7pPr rtl="0">
              <a:defRPr sz="2579"/>
            </a:lvl7pPr>
            <a:lvl8pPr rtl="0">
              <a:defRPr sz="2579"/>
            </a:lvl8pPr>
            <a:lvl9pPr rtl="0">
              <a:defRPr sz="257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916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9391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9" y="9103360"/>
            <a:ext cx="13001413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9008806"/>
            <a:ext cx="13001413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3" y="1079398"/>
            <a:ext cx="10728960" cy="507187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136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3" y="6333339"/>
            <a:ext cx="1072896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1" cap="all" spc="284" baseline="0">
                <a:solidFill>
                  <a:schemeClr val="tx2"/>
                </a:solidFill>
                <a:latin typeface="+mj-lt"/>
              </a:defRPr>
            </a:lvl1pPr>
            <a:lvl2pPr marL="649737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2pPr>
            <a:lvl3pPr marL="1299472" indent="0">
              <a:buNone/>
              <a:defRPr sz="2274">
                <a:solidFill>
                  <a:schemeClr val="tx1">
                    <a:tint val="75000"/>
                  </a:schemeClr>
                </a:solidFill>
              </a:defRPr>
            </a:lvl3pPr>
            <a:lvl4pPr marL="1949209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598945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48681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898417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48154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19789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70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50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0433" y="407617"/>
            <a:ext cx="10728960" cy="11279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32" y="2625046"/>
            <a:ext cx="5266945" cy="57221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2448" y="2625046"/>
            <a:ext cx="5266945" cy="5722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75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0433" y="407617"/>
            <a:ext cx="10728960" cy="10296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2625497"/>
            <a:ext cx="5266945" cy="104715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2" b="0" cap="all" baseline="0">
                <a:solidFill>
                  <a:schemeClr val="tx2"/>
                </a:solidFill>
              </a:defRPr>
            </a:lvl1pPr>
            <a:lvl2pPr marL="649737" indent="0">
              <a:buNone/>
              <a:defRPr sz="2842" b="1"/>
            </a:lvl2pPr>
            <a:lvl3pPr marL="1299472" indent="0">
              <a:buNone/>
              <a:defRPr sz="2557" b="1"/>
            </a:lvl3pPr>
            <a:lvl4pPr marL="1949209" indent="0">
              <a:buNone/>
              <a:defRPr sz="2274" b="1"/>
            </a:lvl4pPr>
            <a:lvl5pPr marL="2598945" indent="0">
              <a:buNone/>
              <a:defRPr sz="2274" b="1"/>
            </a:lvl5pPr>
            <a:lvl6pPr marL="3248681" indent="0">
              <a:buNone/>
              <a:defRPr sz="2274" b="1"/>
            </a:lvl6pPr>
            <a:lvl7pPr marL="3898417" indent="0">
              <a:buNone/>
              <a:defRPr sz="2274" b="1"/>
            </a:lvl7pPr>
            <a:lvl8pPr marL="4548154" indent="0">
              <a:buNone/>
              <a:defRPr sz="2274" b="1"/>
            </a:lvl8pPr>
            <a:lvl9pPr marL="5197890" indent="0">
              <a:buNone/>
              <a:defRPr sz="227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3672655"/>
            <a:ext cx="5266945" cy="4674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448" y="2625497"/>
            <a:ext cx="5266945" cy="104715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2" b="0" cap="all" baseline="0">
                <a:solidFill>
                  <a:schemeClr val="tx2"/>
                </a:solidFill>
              </a:defRPr>
            </a:lvl1pPr>
            <a:lvl2pPr marL="649737" indent="0">
              <a:buNone/>
              <a:defRPr sz="2842" b="1"/>
            </a:lvl2pPr>
            <a:lvl3pPr marL="1299472" indent="0">
              <a:buNone/>
              <a:defRPr sz="2557" b="1"/>
            </a:lvl3pPr>
            <a:lvl4pPr marL="1949209" indent="0">
              <a:buNone/>
              <a:defRPr sz="2274" b="1"/>
            </a:lvl4pPr>
            <a:lvl5pPr marL="2598945" indent="0">
              <a:buNone/>
              <a:defRPr sz="2274" b="1"/>
            </a:lvl5pPr>
            <a:lvl6pPr marL="3248681" indent="0">
              <a:buNone/>
              <a:defRPr sz="2274" b="1"/>
            </a:lvl6pPr>
            <a:lvl7pPr marL="3898417" indent="0">
              <a:buNone/>
              <a:defRPr sz="2274" b="1"/>
            </a:lvl7pPr>
            <a:lvl8pPr marL="4548154" indent="0">
              <a:buNone/>
              <a:defRPr sz="2274" b="1"/>
            </a:lvl8pPr>
            <a:lvl9pPr marL="5197890" indent="0">
              <a:buNone/>
              <a:defRPr sz="227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448" y="3672652"/>
            <a:ext cx="5266945" cy="4674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298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259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9" y="9103360"/>
            <a:ext cx="13001413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9008806"/>
            <a:ext cx="13001413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788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309409" y="0"/>
            <a:ext cx="68275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845311"/>
            <a:ext cx="3413760" cy="3251200"/>
          </a:xfrm>
        </p:spPr>
        <p:txBody>
          <a:bodyPr anchor="b">
            <a:normAutofit/>
          </a:bodyPr>
          <a:lstStyle>
            <a:lvl1pPr>
              <a:defRPr sz="5116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1" y="1040385"/>
            <a:ext cx="6925056" cy="747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" y="4161537"/>
            <a:ext cx="3413760" cy="480586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32">
                <a:solidFill>
                  <a:srgbClr val="FFFFFF"/>
                </a:solidFill>
              </a:defRPr>
            </a:lvl1pPr>
            <a:lvl2pPr marL="649737" indent="0">
              <a:buNone/>
              <a:defRPr sz="1705"/>
            </a:lvl2pPr>
            <a:lvl3pPr marL="1299472" indent="0">
              <a:buNone/>
              <a:defRPr sz="1421"/>
            </a:lvl3pPr>
            <a:lvl4pPr marL="1949209" indent="0">
              <a:buNone/>
              <a:defRPr sz="1279"/>
            </a:lvl4pPr>
            <a:lvl5pPr marL="2598945" indent="0">
              <a:buNone/>
              <a:defRPr sz="1279"/>
            </a:lvl5pPr>
            <a:lvl6pPr marL="3248681" indent="0">
              <a:buNone/>
              <a:defRPr sz="1279"/>
            </a:lvl6pPr>
            <a:lvl7pPr marL="3898417" indent="0">
              <a:buNone/>
              <a:defRPr sz="1279"/>
            </a:lvl7pPr>
            <a:lvl8pPr marL="4548154" indent="0">
              <a:buNone/>
              <a:defRPr sz="1279"/>
            </a:lvl8pPr>
            <a:lvl9pPr marL="5197890" indent="0">
              <a:buNone/>
              <a:defRPr sz="127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6547" y="9187252"/>
            <a:ext cx="2793078" cy="519289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20641" y="9187252"/>
            <a:ext cx="4958080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796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7044266"/>
            <a:ext cx="13001413" cy="27093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6990330"/>
            <a:ext cx="13001413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7217664"/>
            <a:ext cx="10793984" cy="1170432"/>
          </a:xfrm>
        </p:spPr>
        <p:txBody>
          <a:bodyPr tIns="0" bIns="0" anchor="b">
            <a:noAutofit/>
          </a:bodyPr>
          <a:lstStyle>
            <a:lvl1pPr>
              <a:defRPr sz="5116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3004785" cy="6990331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547"/>
            </a:lvl1pPr>
            <a:lvl2pPr marL="649737" indent="0">
              <a:buNone/>
              <a:defRPr sz="3979"/>
            </a:lvl2pPr>
            <a:lvl3pPr marL="1299472" indent="0">
              <a:buNone/>
              <a:defRPr sz="3411"/>
            </a:lvl3pPr>
            <a:lvl4pPr marL="1949209" indent="0">
              <a:buNone/>
              <a:defRPr sz="2842"/>
            </a:lvl4pPr>
            <a:lvl5pPr marL="2598945" indent="0">
              <a:buNone/>
              <a:defRPr sz="2842"/>
            </a:lvl5pPr>
            <a:lvl6pPr marL="3248681" indent="0">
              <a:buNone/>
              <a:defRPr sz="2842"/>
            </a:lvl6pPr>
            <a:lvl7pPr marL="3898417" indent="0">
              <a:buNone/>
              <a:defRPr sz="2842"/>
            </a:lvl7pPr>
            <a:lvl8pPr marL="4548154" indent="0">
              <a:buNone/>
              <a:defRPr sz="2842"/>
            </a:lvl8pPr>
            <a:lvl9pPr marL="5197890" indent="0">
              <a:buNone/>
              <a:defRPr sz="284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432" y="8401102"/>
            <a:ext cx="10793984" cy="84531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2"/>
              </a:spcAft>
              <a:buNone/>
              <a:defRPr sz="2132">
                <a:solidFill>
                  <a:srgbClr val="FFFFFF"/>
                </a:solidFill>
              </a:defRPr>
            </a:lvl1pPr>
            <a:lvl2pPr marL="649737" indent="0">
              <a:buNone/>
              <a:defRPr sz="1705"/>
            </a:lvl2pPr>
            <a:lvl3pPr marL="1299472" indent="0">
              <a:buNone/>
              <a:defRPr sz="1421"/>
            </a:lvl3pPr>
            <a:lvl4pPr marL="1949209" indent="0">
              <a:buNone/>
              <a:defRPr sz="1279"/>
            </a:lvl4pPr>
            <a:lvl5pPr marL="2598945" indent="0">
              <a:buNone/>
              <a:defRPr sz="1279"/>
            </a:lvl5pPr>
            <a:lvl6pPr marL="3248681" indent="0">
              <a:buNone/>
              <a:defRPr sz="1279"/>
            </a:lvl6pPr>
            <a:lvl7pPr marL="3898417" indent="0">
              <a:buNone/>
              <a:defRPr sz="1279"/>
            </a:lvl7pPr>
            <a:lvl8pPr marL="4548154" indent="0">
              <a:buNone/>
              <a:defRPr sz="1279"/>
            </a:lvl8pPr>
            <a:lvl9pPr marL="5197890" indent="0">
              <a:buNone/>
              <a:defRPr sz="127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152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3360"/>
            <a:ext cx="13004801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008806"/>
            <a:ext cx="13004801" cy="94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433" y="407617"/>
            <a:ext cx="10728960" cy="93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1" y="1630073"/>
            <a:ext cx="10728961" cy="67170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435" y="9187252"/>
            <a:ext cx="263708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9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1932" y="9187252"/>
            <a:ext cx="51443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9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0491" y="9187252"/>
            <a:ext cx="139949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2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70431" y="1535516"/>
            <a:ext cx="106314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6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txStyles>
    <p:titleStyle>
      <a:lvl1pPr algn="l" defTabSz="1299472" rtl="0" eaLnBrk="1" latinLnBrk="0" hangingPunct="1">
        <a:lnSpc>
          <a:spcPct val="85000"/>
        </a:lnSpc>
        <a:spcBef>
          <a:spcPct val="0"/>
        </a:spcBef>
        <a:buNone/>
        <a:defRPr sz="6821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29948" indent="-129948" algn="l" defTabSz="1299472" rtl="0" eaLnBrk="1" latinLnBrk="0" hangingPunct="1">
        <a:lnSpc>
          <a:spcPct val="90000"/>
        </a:lnSpc>
        <a:spcBef>
          <a:spcPts val="1705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4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5778" indent="-259894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25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5673" indent="-259894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5567" indent="-259894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5462" indent="-259894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3232" indent="-324868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7457" indent="-324868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1681" indent="-324868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5905" indent="-324868" algn="l" defTabSz="1299472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1pPr>
      <a:lvl2pPr marL="649737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2pPr>
      <a:lvl3pPr marL="1299472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3pPr>
      <a:lvl4pPr marL="1949209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4pPr>
      <a:lvl5pPr marL="2598945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5pPr>
      <a:lvl6pPr marL="3248681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6pPr>
      <a:lvl7pPr marL="3898417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7pPr>
      <a:lvl8pPr marL="4548154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8pPr>
      <a:lvl9pPr marL="5197890" algn="l" defTabSz="1299472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lideshare.net/mikamiks1?utm_campaign=profiletracking&amp;utm_medium=sssite&amp;utm_source=ssslideview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hyperlink" Target="http://www.therefugeeproject.org/" TargetMode="External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23900" y="1972766"/>
            <a:ext cx="11341100" cy="327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19850" y="9264182"/>
            <a:ext cx="651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Slides adapted from presentation by Mika Aldaba, Graphic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Designer</a:t>
            </a:r>
            <a:endParaRPr lang="en-US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ts val="5330"/>
              </a:lnSpc>
            </a:pPr>
            <a:r>
              <a:rPr lang="en-US" sz="5400" spc="0" dirty="0" smtClean="0">
                <a:cs typeface="Times New Roman"/>
              </a:rPr>
              <a:t>Thinking Graphically</a:t>
            </a:r>
            <a:endParaRPr lang="en-US" sz="5400" spc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>
                <a:cs typeface="Times New Roman"/>
              </a:rPr>
              <a:t>Lessons From Edward </a:t>
            </a:r>
            <a:r>
              <a:rPr lang="en-US" sz="2400" dirty="0" err="1">
                <a:cs typeface="Times New Roman"/>
              </a:rPr>
              <a:t>Tufte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756" y="0"/>
            <a:ext cx="12570044" cy="63246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454400" y="5105400"/>
            <a:ext cx="9358312" cy="3241675"/>
          </a:xfrm>
        </p:spPr>
        <p:txBody>
          <a:bodyPr>
            <a:noAutofit/>
          </a:bodyPr>
          <a:lstStyle/>
          <a:p>
            <a:r>
              <a:rPr lang="en-US" sz="4400" dirty="0"/>
              <a:t>Graphical </a:t>
            </a:r>
            <a:r>
              <a:rPr lang="en-US" sz="4400" dirty="0" smtClean="0"/>
              <a:t>excellence </a:t>
            </a:r>
            <a:r>
              <a:rPr lang="en-US" sz="4400" dirty="0"/>
              <a:t>gives the </a:t>
            </a:r>
            <a:r>
              <a:rPr lang="en-US" sz="4400" dirty="0" smtClean="0"/>
              <a:t>viewer:</a:t>
            </a:r>
          </a:p>
          <a:p>
            <a:pPr lvl="1"/>
            <a:r>
              <a:rPr lang="en-US" sz="4000" dirty="0" smtClean="0"/>
              <a:t>the </a:t>
            </a:r>
            <a:r>
              <a:rPr lang="en-US" sz="4000" dirty="0"/>
              <a:t>greatest # of ideas </a:t>
            </a:r>
            <a:endParaRPr lang="en-US" sz="4000" dirty="0" smtClean="0"/>
          </a:p>
          <a:p>
            <a:pPr lvl="1"/>
            <a:r>
              <a:rPr lang="en-US" sz="4000" dirty="0" smtClean="0"/>
              <a:t>in </a:t>
            </a:r>
            <a:r>
              <a:rPr lang="en-US" sz="4000" dirty="0"/>
              <a:t>the shortest </a:t>
            </a:r>
            <a:r>
              <a:rPr lang="en-US" sz="4000" dirty="0" smtClean="0"/>
              <a:t>time</a:t>
            </a:r>
          </a:p>
          <a:p>
            <a:pPr lvl="1"/>
            <a:r>
              <a:rPr lang="en-US" sz="4000" dirty="0" smtClean="0"/>
              <a:t>with </a:t>
            </a:r>
            <a:r>
              <a:rPr lang="en-US" sz="4000" dirty="0"/>
              <a:t>the least </a:t>
            </a:r>
            <a:r>
              <a:rPr lang="en-US" sz="4000" dirty="0" smtClean="0"/>
              <a:t>ink</a:t>
            </a:r>
          </a:p>
          <a:p>
            <a:pPr lvl="1"/>
            <a:r>
              <a:rPr lang="en-US" sz="4000" dirty="0" smtClean="0"/>
              <a:t>in </a:t>
            </a:r>
            <a:r>
              <a:rPr lang="en-US" sz="4000" dirty="0"/>
              <a:t>the smallest space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96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One of the oldest graphical displays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676400"/>
            <a:ext cx="7169302" cy="6716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8832" y="1828800"/>
            <a:ext cx="53536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Yu Chi Thu</a:t>
            </a:r>
          </a:p>
          <a:p>
            <a:r>
              <a:rPr lang="en-US" sz="2800" i="1" dirty="0" smtClean="0"/>
              <a:t>Map of the tracks of Yu the Great</a:t>
            </a:r>
          </a:p>
          <a:p>
            <a:endParaRPr lang="en-US" sz="2800" dirty="0" smtClean="0"/>
          </a:p>
          <a:p>
            <a:r>
              <a:rPr lang="en-US" sz="2800" dirty="0" smtClean="0"/>
              <a:t>Carved in stone in 1137 A.D. </a:t>
            </a:r>
          </a:p>
          <a:p>
            <a:r>
              <a:rPr lang="en-US" sz="2800" dirty="0" smtClean="0"/>
              <a:t>(idea probably older)</a:t>
            </a:r>
          </a:p>
          <a:p>
            <a:endParaRPr lang="en-US" sz="2800" dirty="0"/>
          </a:p>
          <a:p>
            <a:r>
              <a:rPr lang="en-US" sz="2800" dirty="0" smtClean="0"/>
              <a:t>Nothing similar in Europe until ~1550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45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399" y="228600"/>
            <a:ext cx="12764859" cy="815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3200" y="8534400"/>
            <a:ext cx="358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of the earliest </a:t>
            </a:r>
            <a:r>
              <a:rPr lang="en-US" dirty="0" err="1" smtClean="0"/>
              <a:t>timeseries</a:t>
            </a:r>
            <a:r>
              <a:rPr lang="en-US" dirty="0" smtClean="0"/>
              <a:t>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Life-cycle of the Japanese </a:t>
            </a:r>
            <a:r>
              <a:rPr lang="en-US" dirty="0" smtClean="0"/>
              <a:t>Beetle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752599"/>
            <a:ext cx="12420600" cy="6076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4052" y="9296400"/>
            <a:ext cx="601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L. Hugh Newman </a:t>
            </a:r>
            <a:r>
              <a:rPr lang="en-US" i="1" dirty="0" smtClean="0">
                <a:solidFill>
                  <a:schemeClr val="bg1"/>
                </a:solidFill>
              </a:rPr>
              <a:t>Man and Insects (London, 1965), pp 104-105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Strive For Graphical Integrity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Visual representations of data must tell the truth</a:t>
            </a:r>
            <a:r>
              <a:rPr lang="en-US" sz="6000" dirty="0" smtClean="0"/>
              <a:t>.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60151" y="8138756"/>
            <a:ext cx="10949524" cy="834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3399"/>
              </a:lnSpc>
            </a:pPr>
            <a:r>
              <a:rPr sz="2400" dirty="0">
                <a:cs typeface="Times New Roman"/>
              </a:rPr>
              <a:t>According to Tufte the Lie Factor of this graph is 14.8.  A numerical change of 53% is represented by a graphical change (size of horizontal lines) of 783%.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Lie Factor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2141" y="1978592"/>
            <a:ext cx="472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Lie Factor =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83200" y="1801368"/>
            <a:ext cx="58092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Size of effect in the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3386" y="2258568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Size of effect in the data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061386" y="2334768"/>
            <a:ext cx="5334000" cy="5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37" y="2843344"/>
            <a:ext cx="9545556" cy="5233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The representation of numbers, as physically measured on the surface of the graph itself, should be directly proportional to the numerical quantities represented</a:t>
            </a:r>
          </a:p>
          <a:p>
            <a:endParaRPr lang="en-US" sz="2800" dirty="0"/>
          </a:p>
        </p:txBody>
      </p:sp>
      <p:sp>
        <p:nvSpPr>
          <p:cNvPr id="8" name="object 5"/>
          <p:cNvSpPr>
            <a:spLocks noGrp="1"/>
          </p:cNvSpPr>
          <p:nvPr>
            <p:ph idx="1"/>
          </p:nvPr>
        </p:nvSpPr>
        <p:spPr>
          <a:xfrm>
            <a:off x="4825999" y="422656"/>
            <a:ext cx="7913177" cy="8544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58800" y="2506912"/>
            <a:ext cx="596646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6580" algn="ctr">
              <a:spcBef>
                <a:spcPts val="1900"/>
              </a:spcBef>
            </a:pPr>
            <a:r>
              <a:rPr sz="4000" dirty="0" smtClean="0">
                <a:solidFill>
                  <a:schemeClr val="accent2"/>
                </a:solidFill>
                <a:cs typeface="Times New Roman"/>
              </a:rPr>
              <a:t>The </a:t>
            </a:r>
            <a:r>
              <a:rPr sz="4000" dirty="0">
                <a:solidFill>
                  <a:schemeClr val="accent2"/>
                </a:solidFill>
                <a:cs typeface="Times New Roman"/>
              </a:rPr>
              <a:t>number of information carrying (variable) dimensions depicted should not exceed the number of dimensions in the </a:t>
            </a:r>
            <a:r>
              <a:rPr sz="4000" dirty="0" smtClean="0">
                <a:solidFill>
                  <a:schemeClr val="accent2"/>
                </a:solidFill>
                <a:cs typeface="Times New Roman"/>
              </a:rPr>
              <a:t>data</a:t>
            </a:r>
            <a:r>
              <a:rPr lang="en-US" sz="4000" dirty="0">
                <a:solidFill>
                  <a:schemeClr val="accent2"/>
                </a:solidFill>
                <a:cs typeface="Times New Roman"/>
              </a:rPr>
              <a:t>.</a:t>
            </a:r>
            <a:endParaRPr lang="en-US" sz="4000" dirty="0" smtClean="0">
              <a:solidFill>
                <a:schemeClr val="accent2"/>
              </a:solidFill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66050" y="1752600"/>
            <a:ext cx="3771900" cy="199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05700" y="4160128"/>
            <a:ext cx="4292600" cy="153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3" y="2299959"/>
            <a:ext cx="9456238" cy="65864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4087" y="5181600"/>
            <a:ext cx="425754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2120" algn="ctr"/>
            <a:r>
              <a:rPr sz="4000" dirty="0" smtClean="0">
                <a:solidFill>
                  <a:schemeClr val="accent2"/>
                </a:solidFill>
                <a:cs typeface="Times New Roman"/>
              </a:rPr>
              <a:t>Graphics </a:t>
            </a:r>
            <a:r>
              <a:rPr sz="4000" dirty="0">
                <a:solidFill>
                  <a:schemeClr val="accent2"/>
                </a:solidFill>
                <a:cs typeface="Times New Roman"/>
              </a:rPr>
              <a:t>must not quote data out of context.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4087" y="5181600"/>
            <a:ext cx="425754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2120" algn="ctr"/>
            <a:r>
              <a:rPr sz="4000" dirty="0" smtClean="0">
                <a:solidFill>
                  <a:schemeClr val="accent2"/>
                </a:solidFill>
                <a:cs typeface="Times New Roman"/>
              </a:rPr>
              <a:t>Graphics </a:t>
            </a:r>
            <a:r>
              <a:rPr sz="4000" dirty="0">
                <a:solidFill>
                  <a:schemeClr val="accent2"/>
                </a:solidFill>
                <a:cs typeface="Times New Roman"/>
              </a:rPr>
              <a:t>must not quote data out of context.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828800"/>
            <a:ext cx="5705329" cy="68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9800" y="2971800"/>
            <a:ext cx="10274300" cy="388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624" y="6888997"/>
            <a:ext cx="2209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0" dirty="0">
                <a:cs typeface="Times New Roman"/>
              </a:rPr>
              <a:t>Illustrated</a:t>
            </a:r>
            <a:r>
              <a:rPr sz="1400" spc="70" dirty="0">
                <a:cs typeface="Times New Roman"/>
              </a:rPr>
              <a:t> </a:t>
            </a:r>
            <a:r>
              <a:rPr sz="1400" spc="165" dirty="0">
                <a:cs typeface="Times New Roman"/>
              </a:rPr>
              <a:t>by</a:t>
            </a:r>
            <a:r>
              <a:rPr sz="1400" spc="70" dirty="0">
                <a:cs typeface="Times New Roman"/>
              </a:rPr>
              <a:t> </a:t>
            </a:r>
            <a:r>
              <a:rPr sz="1400" spc="130" dirty="0">
                <a:cs typeface="Times New Roman"/>
              </a:rPr>
              <a:t>Merchant</a:t>
            </a:r>
            <a:r>
              <a:rPr sz="1400" spc="70" dirty="0">
                <a:cs typeface="Times New Roman"/>
              </a:rPr>
              <a:t> </a:t>
            </a:r>
            <a:r>
              <a:rPr sz="1400" spc="105" dirty="0">
                <a:cs typeface="Times New Roman"/>
              </a:rPr>
              <a:t>for</a:t>
            </a:r>
            <a:r>
              <a:rPr sz="1400" spc="70" dirty="0">
                <a:cs typeface="Times New Roman"/>
              </a:rPr>
              <a:t> </a:t>
            </a:r>
            <a:r>
              <a:rPr sz="1400" spc="170" dirty="0">
                <a:cs typeface="Times New Roman"/>
              </a:rPr>
              <a:t>the</a:t>
            </a:r>
            <a:r>
              <a:rPr sz="1400" spc="70" dirty="0">
                <a:cs typeface="Times New Roman"/>
              </a:rPr>
              <a:t> </a:t>
            </a:r>
            <a:r>
              <a:rPr sz="1400" spc="110" dirty="0">
                <a:cs typeface="Times New Roman"/>
              </a:rPr>
              <a:t>Brunswick</a:t>
            </a:r>
            <a:r>
              <a:rPr sz="1400" spc="70" dirty="0">
                <a:cs typeface="Times New Roman"/>
              </a:rPr>
              <a:t> </a:t>
            </a:r>
            <a:r>
              <a:rPr sz="1400" spc="120" dirty="0">
                <a:cs typeface="Times New Roman"/>
              </a:rPr>
              <a:t>Review</a:t>
            </a:r>
            <a:endParaRPr sz="1400">
              <a:cs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spc="0" dirty="0" smtClean="0">
                <a:cs typeface="Times New Roman"/>
              </a:rPr>
              <a:t>Who Is Edward </a:t>
            </a:r>
            <a:r>
              <a:rPr lang="en-US" sz="7200" spc="0" dirty="0" err="1" smtClean="0">
                <a:cs typeface="Times New Roman"/>
              </a:rPr>
              <a:t>Tufte</a:t>
            </a:r>
            <a:r>
              <a:rPr lang="en-US" sz="7200" spc="0" dirty="0" smtClean="0">
                <a:cs typeface="Times New Roman"/>
              </a:rPr>
              <a:t>?</a:t>
            </a:r>
            <a:endParaRPr lang="en-US" spc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70431" y="1630073"/>
            <a:ext cx="10728961" cy="1341727"/>
          </a:xfrm>
        </p:spPr>
        <p:txBody>
          <a:bodyPr/>
          <a:lstStyle/>
          <a:p>
            <a:r>
              <a:rPr lang="en-US" dirty="0"/>
              <a:t>an analytical design theorist, educator, and landscape sculptor best known </a:t>
            </a:r>
            <a:r>
              <a:rPr lang="en-US"/>
              <a:t>for </a:t>
            </a:r>
            <a:r>
              <a:rPr lang="en-US" smtClean="0"/>
              <a:t>his self-published </a:t>
            </a:r>
            <a:r>
              <a:rPr lang="en-US"/>
              <a:t>books on analytical design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76400"/>
            <a:ext cx="9515792" cy="693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4087" y="5181600"/>
            <a:ext cx="425754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2120" algn="ctr"/>
            <a:r>
              <a:rPr sz="4000" dirty="0" smtClean="0">
                <a:solidFill>
                  <a:schemeClr val="accent2"/>
                </a:solidFill>
                <a:cs typeface="Times New Roman"/>
              </a:rPr>
              <a:t>Graphics </a:t>
            </a:r>
            <a:r>
              <a:rPr sz="4000" dirty="0">
                <a:solidFill>
                  <a:schemeClr val="accent2"/>
                </a:solidFill>
                <a:cs typeface="Times New Roman"/>
              </a:rPr>
              <a:t>must not quote data out of context.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434" y="1790700"/>
            <a:ext cx="7637366" cy="66714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4087" y="5181600"/>
            <a:ext cx="425754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2120" algn="ctr"/>
            <a:r>
              <a:rPr sz="4000" dirty="0" smtClean="0">
                <a:solidFill>
                  <a:schemeClr val="accent2"/>
                </a:solidFill>
                <a:cs typeface="Times New Roman"/>
              </a:rPr>
              <a:t>Graphics </a:t>
            </a:r>
            <a:r>
              <a:rPr sz="4000" dirty="0">
                <a:solidFill>
                  <a:schemeClr val="accent2"/>
                </a:solidFill>
                <a:cs typeface="Times New Roman"/>
              </a:rPr>
              <a:t>must not quote data out of context.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Maximize Data Ink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4" t="7843" r="3059" b="11765"/>
          <a:stretch/>
        </p:blipFill>
        <p:spPr>
          <a:xfrm>
            <a:off x="4597399" y="1905000"/>
            <a:ext cx="799170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120"/>
              <a:t>Example: High or Low Data Ink ratio?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28800"/>
            <a:ext cx="9103360" cy="68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828800"/>
            <a:ext cx="9103360" cy="68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828800"/>
            <a:ext cx="9255760" cy="68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2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78000" y="152400"/>
            <a:ext cx="8839200" cy="88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0"/>
            <a:ext cx="9081911" cy="89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Maximize Data Ink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988" y="2130044"/>
            <a:ext cx="10729912" cy="5717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1400" y="8315300"/>
            <a:ext cx="1050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Trim the fluff from your graphics as much as possible!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Chart Junk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</a:rPr>
              <a:t>The </a:t>
            </a:r>
            <a:r>
              <a:rPr lang="en-US" sz="5400" dirty="0">
                <a:solidFill>
                  <a:schemeClr val="accent2"/>
                </a:solidFill>
              </a:rPr>
              <a:t>excessive and unnecessary use of graphical effects in graphs used to demonstrate the graphic ability of the designer rather than display the data</a:t>
            </a:r>
            <a:r>
              <a:rPr lang="en-US" sz="5400" dirty="0" smtClean="0">
                <a:solidFill>
                  <a:schemeClr val="accent2"/>
                </a:solidFill>
              </a:rPr>
              <a:t>.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800" y="1630073"/>
            <a:ext cx="4191000" cy="718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618452" y="7364103"/>
            <a:ext cx="577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 smtClean="0">
                <a:solidFill>
                  <a:srgbClr val="C00000"/>
                </a:solidFill>
              </a:rPr>
              <a:t>Possibly </a:t>
            </a:r>
            <a:r>
              <a:rPr lang="en-US" sz="4400" i="1" dirty="0">
                <a:solidFill>
                  <a:srgbClr val="C00000"/>
                </a:solidFill>
              </a:rPr>
              <a:t>the worst </a:t>
            </a:r>
            <a:r>
              <a:rPr lang="en-US" sz="4400" i="1" dirty="0" smtClean="0">
                <a:solidFill>
                  <a:srgbClr val="C00000"/>
                </a:solidFill>
              </a:rPr>
              <a:t>graph</a:t>
            </a:r>
          </a:p>
          <a:p>
            <a:pPr algn="ctr"/>
            <a:r>
              <a:rPr lang="en-US" sz="4400" i="1" dirty="0" smtClean="0">
                <a:solidFill>
                  <a:srgbClr val="C00000"/>
                </a:solidFill>
              </a:rPr>
              <a:t>ever made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1000" y="1646698"/>
            <a:ext cx="35493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5 C</a:t>
            </a:r>
            <a:r>
              <a:rPr lang="en-US" sz="4800" dirty="0" smtClean="0"/>
              <a:t>olors</a:t>
            </a:r>
          </a:p>
          <a:p>
            <a:r>
              <a:rPr lang="en-US" sz="4800" dirty="0" smtClean="0"/>
              <a:t>2 Curvy lines</a:t>
            </a:r>
          </a:p>
          <a:p>
            <a:r>
              <a:rPr lang="en-US" sz="4800" dirty="0" smtClean="0"/>
              <a:t>2 Polygons</a:t>
            </a:r>
          </a:p>
          <a:p>
            <a:r>
              <a:rPr lang="en-US" sz="4800" dirty="0" smtClean="0"/>
              <a:t>2 Broken Axis</a:t>
            </a:r>
          </a:p>
          <a:p>
            <a:r>
              <a:rPr lang="en-US" sz="4800" dirty="0" smtClean="0"/>
              <a:t>3 Dimensions</a:t>
            </a:r>
          </a:p>
          <a:p>
            <a:r>
              <a:rPr lang="en-US" sz="4800" dirty="0" smtClean="0"/>
              <a:t>To display: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CHART </a:t>
            </a:r>
            <a:r>
              <a:rPr lang="en-US" dirty="0"/>
              <a:t>JUNK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6600" y="5340016"/>
            <a:ext cx="285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5 </a:t>
            </a:r>
            <a:r>
              <a:rPr lang="en-US" sz="4800" smtClean="0"/>
              <a:t>numbers</a:t>
            </a:r>
            <a:endParaRPr lang="en-US" sz="4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Picture 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2"/>
            <a:ext cx="13004800" cy="97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Anscombe</a:t>
            </a:r>
            <a:r>
              <a:rPr lang="en-US" dirty="0" err="1" smtClean="0">
                <a:latin typeface="Arial"/>
              </a:rPr>
              <a:t>’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Quartet</a:t>
            </a:r>
          </a:p>
        </p:txBody>
      </p:sp>
      <p:graphicFrame>
        <p:nvGraphicFramePr>
          <p:cNvPr id="4" name="Object 6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931184"/>
              </p:ext>
            </p:extLst>
          </p:nvPr>
        </p:nvGraphicFramePr>
        <p:xfrm>
          <a:off x="635000" y="1828800"/>
          <a:ext cx="8372475" cy="611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Worksheet" r:id="rId3" imgW="3568700" imgH="2603500" progId="Excel.Sheet.8">
                  <p:embed/>
                </p:oleObj>
              </mc:Choice>
              <mc:Fallback>
                <p:oleObj name="Worksheet" r:id="rId3" imgW="3568700" imgH="26035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828800"/>
                        <a:ext cx="8372475" cy="611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321800" y="2821841"/>
            <a:ext cx="30400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How would you describe the differences in these datasets?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1800" y="2296774"/>
            <a:ext cx="569119" cy="54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for high data density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The proportion of the total size of the graph that is dedicated displaying data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" y="1880521"/>
            <a:ext cx="341376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200" spc="0" baseline="-9259" dirty="0" smtClean="0">
                <a:solidFill>
                  <a:schemeClr val="bg1"/>
                </a:solidFill>
              </a:rPr>
              <a:t>Shrink</a:t>
            </a:r>
            <a:r>
              <a:rPr lang="en-US" sz="7200" spc="0" dirty="0" smtClean="0">
                <a:solidFill>
                  <a:schemeClr val="bg1"/>
                </a:solidFill>
              </a:rPr>
              <a:t> Principle</a:t>
            </a:r>
            <a:endParaRPr sz="1800" spc="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Many graphs </a:t>
            </a:r>
            <a:r>
              <a:rPr lang="en-US" sz="3200" dirty="0"/>
              <a:t>can be shrunk way down without losing legibility or </a:t>
            </a:r>
            <a:r>
              <a:rPr lang="en-US" sz="3200" dirty="0" smtClean="0"/>
              <a:t>information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object 4"/>
          <p:cNvSpPr/>
          <p:nvPr/>
        </p:nvSpPr>
        <p:spPr>
          <a:xfrm>
            <a:off x="4597400" y="1447800"/>
            <a:ext cx="8238594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286000"/>
            <a:ext cx="417576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spcBef>
                <a:spcPts val="1640"/>
              </a:spcBef>
            </a:pPr>
            <a:r>
              <a:rPr sz="3600" dirty="0" smtClean="0">
                <a:cs typeface="Times New Roman"/>
              </a:rPr>
              <a:t>Series </a:t>
            </a:r>
            <a:r>
              <a:rPr sz="3600" dirty="0">
                <a:cs typeface="Times New Roman"/>
              </a:rPr>
              <a:t>of the same </a:t>
            </a:r>
            <a:r>
              <a:rPr sz="3600" dirty="0" smtClean="0">
                <a:cs typeface="Times New Roman"/>
              </a:rPr>
              <a:t>small</a:t>
            </a:r>
            <a:r>
              <a:rPr lang="en-US" sz="3600" dirty="0" smtClean="0">
                <a:cs typeface="Times New Roman"/>
              </a:rPr>
              <a:t> </a:t>
            </a:r>
            <a:r>
              <a:rPr sz="3600" dirty="0" smtClean="0">
                <a:cs typeface="Times New Roman"/>
              </a:rPr>
              <a:t>graph </a:t>
            </a:r>
            <a:r>
              <a:rPr sz="3600" dirty="0">
                <a:cs typeface="Times New Roman"/>
              </a:rPr>
              <a:t>repeated in one </a:t>
            </a:r>
            <a:r>
              <a:rPr sz="3600" dirty="0" smtClean="0">
                <a:cs typeface="Times New Roman"/>
              </a:rPr>
              <a:t>visual</a:t>
            </a:r>
            <a:endParaRPr sz="3600" dirty="0"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433" y="230976"/>
            <a:ext cx="1072896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Small Multiples</a:t>
            </a:r>
            <a:endParaRPr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1524000"/>
            <a:ext cx="7990840" cy="726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600" y="1295400"/>
            <a:ext cx="3413760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600" spc="0" baseline="-9259" dirty="0" smtClean="0">
                <a:solidFill>
                  <a:schemeClr val="bg1"/>
                </a:solidFill>
              </a:rPr>
              <a:t>Clutter</a:t>
            </a:r>
            <a:endParaRPr sz="3600" spc="0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marR="92075" algn="ctr">
              <a:lnSpc>
                <a:spcPct val="120000"/>
              </a:lnSpc>
              <a:spcBef>
                <a:spcPts val="1900"/>
              </a:spcBef>
            </a:pPr>
            <a:r>
              <a:rPr lang="en-US" sz="3600" dirty="0" smtClean="0">
                <a:cs typeface="Times New Roman"/>
              </a:rPr>
              <a:t>Visualization too cluttered? </a:t>
            </a:r>
          </a:p>
          <a:p>
            <a:pPr marL="609600" marR="92075" algn="ctr">
              <a:lnSpc>
                <a:spcPct val="120000"/>
              </a:lnSpc>
              <a:spcBef>
                <a:spcPts val="1900"/>
              </a:spcBef>
            </a:pPr>
            <a:r>
              <a:rPr lang="en-US" sz="3600" dirty="0" smtClean="0">
                <a:cs typeface="Times New Roman"/>
              </a:rPr>
              <a:t>Don't </a:t>
            </a:r>
            <a:r>
              <a:rPr lang="en-US" sz="3600" dirty="0">
                <a:cs typeface="Times New Roman"/>
              </a:rPr>
              <a:t>remove data, change the design. </a:t>
            </a:r>
            <a:endParaRPr lang="en-US" sz="3600" dirty="0" smtClean="0">
              <a:cs typeface="Times New Roman"/>
            </a:endParaRPr>
          </a:p>
          <a:p>
            <a:pPr marL="609600" marR="92075" algn="ctr">
              <a:lnSpc>
                <a:spcPct val="120000"/>
              </a:lnSpc>
              <a:spcBef>
                <a:spcPts val="1900"/>
              </a:spcBef>
            </a:pPr>
            <a:r>
              <a:rPr lang="en-US" sz="3600" dirty="0" smtClean="0">
                <a:cs typeface="Times New Roman"/>
              </a:rPr>
              <a:t>Credibility </a:t>
            </a:r>
            <a:r>
              <a:rPr lang="en-US" sz="3600" dirty="0">
                <a:cs typeface="Times New Roman"/>
              </a:rPr>
              <a:t>comes from detail and in many cases one can clarify a design by adding detail</a:t>
            </a:r>
            <a:r>
              <a:rPr lang="en-US" sz="3600" dirty="0" smtClean="0">
                <a:cs typeface="Times New Roman"/>
              </a:rPr>
              <a:t>.</a:t>
            </a:r>
            <a:endParaRPr lang="en-US" sz="3600" dirty="0"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130" y="4572000"/>
            <a:ext cx="3822700" cy="279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300" y="596900"/>
            <a:ext cx="11480798" cy="641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9300" y="7338502"/>
            <a:ext cx="6117782" cy="127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dirty="0">
                <a:cs typeface="Times New Roman"/>
              </a:rPr>
              <a:t>Hyperakt and Ekene Ijeoma visualized migrations over time and space in The Refugee Project </a:t>
            </a:r>
            <a:r>
              <a:rPr sz="2400" u="sng" dirty="0">
                <a:cs typeface="Times New Roman"/>
                <a:hlinkClick r:id="rId4"/>
              </a:rPr>
              <a:t>http://www.therefugeeproject.org</a:t>
            </a:r>
            <a:endParaRPr sz="2400" dirty="0"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94600" y="7048500"/>
            <a:ext cx="4648200" cy="185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724" y="144087"/>
            <a:ext cx="12194771" cy="8568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" y="2065187"/>
            <a:ext cx="3413760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spc="0" baseline="-9259" dirty="0" smtClean="0">
                <a:solidFill>
                  <a:schemeClr val="bg1"/>
                </a:solidFill>
              </a:rPr>
              <a:t>Layering &amp;</a:t>
            </a:r>
            <a:r>
              <a:rPr lang="en-US" sz="6600" spc="0" dirty="0" smtClean="0">
                <a:solidFill>
                  <a:schemeClr val="bg1"/>
                </a:solidFill>
              </a:rPr>
              <a:t> </a:t>
            </a:r>
            <a:r>
              <a:rPr lang="en-US" sz="6600" spc="0" baseline="-9259" dirty="0" smtClean="0">
                <a:solidFill>
                  <a:schemeClr val="bg1"/>
                </a:solidFill>
              </a:rPr>
              <a:t>Separation</a:t>
            </a:r>
            <a:endParaRPr lang="en-US" sz="1600" spc="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Use </a:t>
            </a:r>
            <a:r>
              <a:rPr lang="en-US" sz="5400" dirty="0"/>
              <a:t>color or other differentiation to separate important classes of information. </a:t>
            </a:r>
            <a:endParaRPr lang="en-US" sz="5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" y="12469"/>
            <a:ext cx="7356918" cy="9178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02600" y="2362200"/>
            <a:ext cx="3733800" cy="338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3399"/>
              </a:lnSpc>
            </a:pPr>
            <a:r>
              <a:rPr sz="2800" dirty="0" smtClean="0">
                <a:cs typeface="Times New Roman"/>
              </a:rPr>
              <a:t>Muted </a:t>
            </a:r>
            <a:r>
              <a:rPr sz="2800" dirty="0">
                <a:cs typeface="Times New Roman"/>
              </a:rPr>
              <a:t>colors, subtle shading and thin contour lines allow multiple types of data to be layered together in this 1958 topographic map of Chattanooga, Tennessee.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987800" y="2133600"/>
            <a:ext cx="8305800" cy="4163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635000" y="1981200"/>
            <a:ext cx="3352800" cy="498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3600" dirty="0">
                <a:cs typeface="Times New Roman"/>
              </a:rPr>
              <a:t>Effective layering of information is </a:t>
            </a:r>
            <a:r>
              <a:rPr sz="3600" dirty="0" smtClean="0">
                <a:cs typeface="Times New Roman"/>
              </a:rPr>
              <a:t>difficult </a:t>
            </a:r>
            <a:r>
              <a:rPr sz="3600" dirty="0">
                <a:cs typeface="Times New Roman"/>
              </a:rPr>
              <a:t>because </a:t>
            </a:r>
            <a:r>
              <a:rPr lang="en-US" sz="3600" dirty="0" smtClean="0">
                <a:cs typeface="Times New Roman"/>
              </a:rPr>
              <a:t>of interactions</a:t>
            </a:r>
          </a:p>
          <a:p>
            <a:pPr marL="12700" marR="5080"/>
            <a:endParaRPr lang="en-US" sz="3600" dirty="0">
              <a:cs typeface="Times New Roman"/>
            </a:endParaRPr>
          </a:p>
          <a:p>
            <a:pPr marL="12700" marR="5080"/>
            <a:r>
              <a:rPr lang="en-US" sz="3600" dirty="0" smtClean="0">
                <a:cs typeface="Times New Roman"/>
              </a:rPr>
              <a:t>Can</a:t>
            </a:r>
            <a:r>
              <a:rPr sz="3600" dirty="0" smtClean="0">
                <a:cs typeface="Times New Roman"/>
              </a:rPr>
              <a:t> creat</a:t>
            </a:r>
            <a:r>
              <a:rPr lang="en-US" sz="3600" dirty="0" smtClean="0">
                <a:cs typeface="Times New Roman"/>
              </a:rPr>
              <a:t>e</a:t>
            </a:r>
            <a:r>
              <a:rPr sz="3600" dirty="0" smtClean="0">
                <a:cs typeface="Times New Roman"/>
              </a:rPr>
              <a:t> </a:t>
            </a:r>
            <a:r>
              <a:rPr sz="3600" dirty="0">
                <a:cs typeface="Times New Roman"/>
              </a:rPr>
              <a:t>non-information patterns and </a:t>
            </a:r>
            <a:r>
              <a:rPr sz="3600" dirty="0" smtClean="0">
                <a:cs typeface="Times New Roman"/>
              </a:rPr>
              <a:t>texture</a:t>
            </a:r>
            <a:endParaRPr sz="3600" dirty="0"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0433" y="784974"/>
            <a:ext cx="1072896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/>
              <a:t>1 + 1 = 3 (or more</a:t>
            </a:r>
            <a:r>
              <a:rPr lang="en-US" sz="3600" dirty="0" smtClean="0"/>
              <a:t>)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Moire</a:t>
            </a:r>
            <a:r>
              <a:rPr lang="en-US" dirty="0" smtClean="0"/>
              <a:t> effect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082" y="1630363"/>
            <a:ext cx="10137723" cy="67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Anscombe</a:t>
            </a:r>
            <a:r>
              <a:rPr lang="en-US" dirty="0" err="1" smtClean="0">
                <a:latin typeface="Arial"/>
              </a:rPr>
              <a:t>’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Quartet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902945"/>
              </p:ext>
            </p:extLst>
          </p:nvPr>
        </p:nvGraphicFramePr>
        <p:xfrm>
          <a:off x="623381" y="1676400"/>
          <a:ext cx="11276012" cy="560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5612"/>
                <a:gridCol w="3200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Metric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 smtClean="0"/>
                        <a:t>Value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 of the y values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equation of the least-squared regression line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mr-IN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</a:t>
                      </a:r>
                      <a:r>
                        <a:rPr lang="mr-IN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3 + 0.5x </a:t>
                      </a:r>
                    </a:p>
                  </a:txBody>
                  <a:tcPr marL="5715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sums of squared errors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(about the mean)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regression sums of squared errors </a:t>
                      </a:r>
                      <a:endPara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  <a:p>
                      <a:pPr algn="l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variance accounted for by x)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residual sums of squared errors </a:t>
                      </a:r>
                      <a:endPara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  <a:p>
                      <a:pPr algn="l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about the regression line)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13.75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correlation coefficient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coefficient of determination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6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the appropriate graphic for the data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304800"/>
            <a:ext cx="12166600" cy="8534400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41000" y="9067800"/>
            <a:ext cx="18110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20" dirty="0">
                <a:cs typeface="Times New Roman"/>
              </a:rPr>
              <a:t>Chart</a:t>
            </a:r>
            <a:r>
              <a:rPr sz="1200" spc="60" dirty="0">
                <a:cs typeface="Times New Roman"/>
              </a:rPr>
              <a:t> </a:t>
            </a:r>
            <a:r>
              <a:rPr sz="1200" spc="150" dirty="0">
                <a:cs typeface="Times New Roman"/>
              </a:rPr>
              <a:t>by</a:t>
            </a:r>
            <a:r>
              <a:rPr sz="1200" spc="60" dirty="0">
                <a:cs typeface="Times New Roman"/>
              </a:rPr>
              <a:t> </a:t>
            </a:r>
            <a:r>
              <a:rPr sz="1200" spc="135" dirty="0">
                <a:cs typeface="Times New Roman"/>
              </a:rPr>
              <a:t>Andrew</a:t>
            </a:r>
            <a:r>
              <a:rPr sz="1200" spc="60" dirty="0">
                <a:cs typeface="Times New Roman"/>
              </a:rPr>
              <a:t> </a:t>
            </a:r>
            <a:r>
              <a:rPr sz="1200" spc="110" dirty="0">
                <a:cs typeface="Times New Roman"/>
              </a:rPr>
              <a:t>Abela</a:t>
            </a:r>
            <a:endParaRPr sz="1200" dirty="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" y="2619184"/>
            <a:ext cx="341376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spc="0" dirty="0" smtClean="0"/>
              <a:t>Aesthetics &amp; Technique</a:t>
            </a:r>
            <a:endParaRPr lang="en-US" sz="4800" spc="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0241" y="914400"/>
            <a:ext cx="8544559" cy="7477760"/>
          </a:xfrm>
        </p:spPr>
        <p:txBody>
          <a:bodyPr>
            <a:normAutofit/>
          </a:bodyPr>
          <a:lstStyle/>
          <a:p>
            <a:pPr marL="12700" marR="1901189"/>
            <a:r>
              <a:rPr lang="en-US" sz="2800" dirty="0">
                <a:cs typeface="Times New Roman"/>
              </a:rPr>
              <a:t>Carefully chosen graphical format</a:t>
            </a:r>
          </a:p>
          <a:p>
            <a:pPr marL="12700" marR="1901189"/>
            <a:r>
              <a:rPr lang="en-US" sz="2800" dirty="0">
                <a:cs typeface="Times New Roman"/>
              </a:rPr>
              <a:t>Design uses words, numbers, and drawings</a:t>
            </a:r>
          </a:p>
          <a:p>
            <a:pPr marL="12700" marR="5080"/>
            <a:r>
              <a:rPr lang="en-US" sz="2800" dirty="0">
                <a:cs typeface="Times New Roman"/>
              </a:rPr>
              <a:t>Displays an accessible complexity of detail</a:t>
            </a:r>
          </a:p>
          <a:p>
            <a:pPr marL="12700" marR="375920"/>
            <a:r>
              <a:rPr lang="en-US" sz="2800" dirty="0">
                <a:cs typeface="Times New Roman"/>
              </a:rPr>
              <a:t>Has a narrative quality, a story to tell about the data </a:t>
            </a:r>
          </a:p>
          <a:p>
            <a:pPr marL="12700" marR="375920"/>
            <a:r>
              <a:rPr lang="en-US" sz="2800" dirty="0">
                <a:cs typeface="Times New Roman"/>
              </a:rPr>
              <a:t>Technical details of production done with care</a:t>
            </a:r>
          </a:p>
          <a:p>
            <a:pPr marL="12700" marR="375920"/>
            <a:r>
              <a:rPr lang="en-US" sz="2800" dirty="0">
                <a:cs typeface="Times New Roman"/>
              </a:rPr>
              <a:t>Avoid content-free decoration, including </a:t>
            </a:r>
            <a:r>
              <a:rPr lang="en-US" sz="2800" dirty="0" err="1">
                <a:cs typeface="Times New Roman"/>
              </a:rPr>
              <a:t>chartjunk</a:t>
            </a:r>
            <a:endParaRPr lang="en-US" sz="2800" dirty="0">
              <a:cs typeface="Times New Roman"/>
            </a:endParaRPr>
          </a:p>
          <a:p>
            <a:endParaRPr lang="en-US" sz="28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56518" y="9042645"/>
            <a:ext cx="884828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chemeClr val="bg1"/>
                </a:solidFill>
                <a:cs typeface="Times New Roman"/>
              </a:rPr>
              <a:t>Juan </a:t>
            </a:r>
            <a:r>
              <a:rPr sz="1600" dirty="0" smtClean="0">
                <a:solidFill>
                  <a:schemeClr val="bg1"/>
                </a:solidFill>
                <a:cs typeface="Times New Roman"/>
              </a:rPr>
              <a:t>Velasco</a:t>
            </a:r>
            <a:r>
              <a:rPr lang="en-US" sz="1600" dirty="0" smtClean="0">
                <a:solidFill>
                  <a:schemeClr val="bg1"/>
                </a:solidFill>
                <a:cs typeface="Times New Roman"/>
              </a:rPr>
              <a:t>. </a:t>
            </a:r>
            <a:r>
              <a:rPr sz="1600" dirty="0" smtClean="0">
                <a:solidFill>
                  <a:schemeClr val="bg1"/>
                </a:solidFill>
                <a:cs typeface="Times New Roman"/>
              </a:rPr>
              <a:t>Cornell </a:t>
            </a:r>
            <a:r>
              <a:rPr sz="1600" dirty="0">
                <a:solidFill>
                  <a:schemeClr val="bg1"/>
                </a:solidFill>
                <a:cs typeface="Times New Roman"/>
              </a:rPr>
              <a:t>ornithologist Edwing Scholes and biologist/photographer Tim </a:t>
            </a:r>
            <a:r>
              <a:rPr sz="1600" dirty="0" smtClean="0">
                <a:solidFill>
                  <a:schemeClr val="bg1"/>
                </a:solidFill>
                <a:cs typeface="Times New Roman"/>
              </a:rPr>
              <a:t>Laman</a:t>
            </a:r>
            <a:r>
              <a:rPr lang="en-US" sz="1600" dirty="0" smtClean="0">
                <a:solidFill>
                  <a:schemeClr val="bg1"/>
                </a:solidFill>
                <a:cs typeface="Times New Roman"/>
              </a:rPr>
              <a:t>. </a:t>
            </a:r>
            <a:r>
              <a:rPr sz="1600" dirty="0" smtClean="0">
                <a:solidFill>
                  <a:schemeClr val="bg1"/>
                </a:solidFill>
                <a:cs typeface="Times New Roman"/>
              </a:rPr>
              <a:t>Senior </a:t>
            </a:r>
            <a:r>
              <a:rPr sz="1600" dirty="0">
                <a:solidFill>
                  <a:schemeClr val="bg1"/>
                </a:solidFill>
                <a:cs typeface="Times New Roman"/>
              </a:rPr>
              <a:t>Graphics Editor Fernando Baptista, Graphics Specialist Maggie Smith and freelance researcher Fanna </a:t>
            </a:r>
            <a:r>
              <a:rPr sz="1600" dirty="0" smtClean="0">
                <a:solidFill>
                  <a:schemeClr val="bg1"/>
                </a:solidFill>
                <a:cs typeface="Times New Roman"/>
              </a:rPr>
              <a:t>Gebreyesus</a:t>
            </a:r>
            <a:r>
              <a:rPr lang="en-US" sz="1600" dirty="0" smtClean="0">
                <a:solidFill>
                  <a:schemeClr val="bg1"/>
                </a:solidFill>
                <a:cs typeface="Times New Roman"/>
              </a:rPr>
              <a:t>. </a:t>
            </a:r>
            <a:r>
              <a:rPr sz="1600" i="1" dirty="0" smtClean="0">
                <a:solidFill>
                  <a:schemeClr val="bg1"/>
                </a:solidFill>
                <a:cs typeface="Times New Roman"/>
              </a:rPr>
              <a:t>National </a:t>
            </a:r>
            <a:r>
              <a:rPr sz="1600" i="1" dirty="0">
                <a:solidFill>
                  <a:schemeClr val="bg1"/>
                </a:solidFill>
                <a:cs typeface="Times New Roman"/>
              </a:rPr>
              <a:t>Geographic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5"/>
            <a:ext cx="13004800" cy="671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79" r="86587" b="47777"/>
          <a:stretch/>
        </p:blipFill>
        <p:spPr>
          <a:xfrm>
            <a:off x="33713" y="0"/>
            <a:ext cx="4012815" cy="9715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final word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The principles should not be applied rigidly or in a peevish spirit; they are not logically or </a:t>
            </a:r>
            <a:r>
              <a:rPr lang="en-US" sz="3600" dirty="0" smtClean="0"/>
              <a:t>mathematically </a:t>
            </a:r>
            <a:r>
              <a:rPr lang="en-US" sz="3600" dirty="0"/>
              <a:t>certain; and </a:t>
            </a:r>
            <a:r>
              <a:rPr lang="en-US" sz="3600" i="1" dirty="0"/>
              <a:t>it is better to violate any principle than to place graceless or inelegant marks on </a:t>
            </a:r>
            <a:r>
              <a:rPr lang="en-US" sz="3600" i="1" dirty="0" smtClean="0"/>
              <a:t>paper</a:t>
            </a:r>
            <a:endParaRPr lang="en-US" sz="3600" i="1" dirty="0"/>
          </a:p>
          <a:p>
            <a:pPr marL="2285957" lvl="8" indent="0">
              <a:buNone/>
            </a:pPr>
            <a:r>
              <a:rPr lang="en-US" sz="2400" i="1" dirty="0" smtClean="0"/>
              <a:t>	--</a:t>
            </a:r>
            <a:r>
              <a:rPr lang="en-US" sz="2400" i="1" dirty="0" err="1" smtClean="0"/>
              <a:t>Tufte</a:t>
            </a:r>
            <a:r>
              <a:rPr lang="en-US" sz="2400" i="1" dirty="0" smtClean="0"/>
              <a:t>, </a:t>
            </a:r>
            <a:r>
              <a:rPr lang="en-US" sz="2400" dirty="0" smtClean="0"/>
              <a:t>Visual Display of Quantitative Information,</a:t>
            </a:r>
            <a:r>
              <a:rPr lang="en-US" sz="2400" i="1" dirty="0" smtClean="0"/>
              <a:t> page 191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4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Anscombe</a:t>
            </a:r>
            <a:r>
              <a:rPr lang="en-US" dirty="0" err="1" smtClean="0">
                <a:latin typeface="Arial"/>
              </a:rPr>
              <a:t>’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Quartet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00" y="1338972"/>
            <a:ext cx="10626100" cy="7728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7931" y="3810000"/>
            <a:ext cx="23368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Graphics </a:t>
            </a:r>
            <a:r>
              <a:rPr lang="en-US" sz="4400" i="1" dirty="0" smtClean="0">
                <a:solidFill>
                  <a:srgbClr val="C00000"/>
                </a:solidFill>
              </a:rPr>
              <a:t>reveal</a:t>
            </a:r>
            <a:r>
              <a:rPr lang="en-US" sz="4400" dirty="0" smtClean="0">
                <a:solidFill>
                  <a:srgbClr val="C00000"/>
                </a:solidFill>
              </a:rPr>
              <a:t> data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Another example: Pearson Correlation</a:t>
            </a:r>
          </a:p>
        </p:txBody>
      </p:sp>
      <p:pic>
        <p:nvPicPr>
          <p:cNvPr id="4" name="Content Placeholder 3" descr="506px-Correlation_examples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64" y="2133600"/>
            <a:ext cx="1084942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0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reasons?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0240" y="2275841"/>
            <a:ext cx="12354560" cy="6436925"/>
          </a:xfrm>
        </p:spPr>
        <p:txBody>
          <a:bodyPr/>
          <a:lstStyle/>
          <a:p>
            <a:r>
              <a:rPr lang="en-US" dirty="0" smtClean="0"/>
              <a:t>Visualization is the highest bandwidth channel into the human </a:t>
            </a:r>
            <a:r>
              <a:rPr lang="en-US" dirty="0" smtClean="0"/>
              <a:t>brain</a:t>
            </a:r>
            <a:endParaRPr lang="en-US" sz="3413" dirty="0">
              <a:solidFill>
                <a:srgbClr val="0A0AFF"/>
              </a:solidFill>
            </a:endParaRPr>
          </a:p>
          <a:p>
            <a:r>
              <a:rPr lang="en-US" dirty="0" smtClean="0"/>
              <a:t>As </a:t>
            </a:r>
            <a:r>
              <a:rPr lang="en-US" dirty="0" smtClean="0"/>
              <a:t>data volumes grow, visualization becomes a necessity rather than a luxury.</a:t>
            </a:r>
          </a:p>
          <a:p>
            <a:pPr lvl="1"/>
            <a:r>
              <a:rPr lang="en-US" dirty="0" smtClean="0"/>
              <a:t>“A picture is worth a thousand words”</a:t>
            </a:r>
          </a:p>
        </p:txBody>
      </p:sp>
    </p:spTree>
    <p:extLst>
      <p:ext uri="{BB962C8B-B14F-4D97-AF65-F5344CB8AC3E}">
        <p14:creationId xmlns:p14="http://schemas.microsoft.com/office/powerpoint/2010/main" val="5970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70" y="2209800"/>
            <a:ext cx="12417286" cy="487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83788" y="9138777"/>
            <a:ext cx="8828314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solidFill>
                  <a:schemeClr val="bg1"/>
                </a:solidFill>
              </a:rPr>
              <a:t>--</a:t>
            </a:r>
            <a:r>
              <a:rPr lang="en-US" sz="2844" dirty="0" err="1">
                <a:solidFill>
                  <a:schemeClr val="bg1"/>
                </a:solidFill>
              </a:rPr>
              <a:t>Grolemund</a:t>
            </a:r>
            <a:r>
              <a:rPr lang="en-US" sz="2844" dirty="0">
                <a:solidFill>
                  <a:schemeClr val="bg1"/>
                </a:solidFill>
              </a:rPr>
              <a:t> &amp; Wickham, R for Data Science, O'Reilly 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Visualization is important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75520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Excellence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Induce the viewer to think about substance rather than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Avoid distortion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many numbers in a small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large data sets coherent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Encourage comparisons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Reveal the data at several levels from broad overview to fine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Serve a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 integrated with statistical and verbal descriptions of data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-- Principles of </a:t>
            </a:r>
            <a:r>
              <a:rPr lang="en-US" i="1" dirty="0" smtClean="0"/>
              <a:t>Graphical Excellence, Edward </a:t>
            </a:r>
            <a:r>
              <a:rPr lang="en-US" i="1" dirty="0" err="1" smtClean="0"/>
              <a:t>Tufte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49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s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s" id="{031DF67F-A517-1F40-A9E3-9B99C78E9C4B}" vid="{354BE8AD-0555-AC4A-A89D-86E85505A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210</TotalTime>
  <Words>888</Words>
  <Application>Microsoft Macintosh PowerPoint</Application>
  <PresentationFormat>Custom</PresentationFormat>
  <Paragraphs>131</Paragraphs>
  <Slides>44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Mangal</vt:lpstr>
      <vt:lpstr>Times New Roman</vt:lpstr>
      <vt:lpstr>Arial</vt:lpstr>
      <vt:lpstr>Blues</vt:lpstr>
      <vt:lpstr>Worksheet</vt:lpstr>
      <vt:lpstr>Thinking Graphically</vt:lpstr>
      <vt:lpstr>Who Is Edward Tufte?</vt:lpstr>
      <vt:lpstr>Anscombe’s Quartet</vt:lpstr>
      <vt:lpstr>Anscombe’s Quartet</vt:lpstr>
      <vt:lpstr>Anscombe’s Quartet</vt:lpstr>
      <vt:lpstr>Another example: Pearson Correlation</vt:lpstr>
      <vt:lpstr>Other reasons?</vt:lpstr>
      <vt:lpstr>Visualization is important…</vt:lpstr>
      <vt:lpstr>Graphical Excellence</vt:lpstr>
      <vt:lpstr>PowerPoint Presentation</vt:lpstr>
      <vt:lpstr>One of the oldest graphical displays</vt:lpstr>
      <vt:lpstr>PowerPoint Presentation</vt:lpstr>
      <vt:lpstr>Life-cycle of the Japanese Beetle</vt:lpstr>
      <vt:lpstr>Strive For Graphical Integrity</vt:lpstr>
      <vt:lpstr>The Lie Factor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Maximize Data Ink</vt:lpstr>
      <vt:lpstr>Example: High or Low Data Ink ratio?</vt:lpstr>
      <vt:lpstr>PowerPoint Presentation</vt:lpstr>
      <vt:lpstr>PowerPoint Presentation</vt:lpstr>
      <vt:lpstr>Maximize Data Ink</vt:lpstr>
      <vt:lpstr>Avoid Chart Junk</vt:lpstr>
      <vt:lpstr>CHART JUNK</vt:lpstr>
      <vt:lpstr>PowerPoint Presentation</vt:lpstr>
      <vt:lpstr>Aim for high data density</vt:lpstr>
      <vt:lpstr>Shrink Principle</vt:lpstr>
      <vt:lpstr> Small Multiples</vt:lpstr>
      <vt:lpstr>Clutter</vt:lpstr>
      <vt:lpstr>PowerPoint Presentation</vt:lpstr>
      <vt:lpstr>PowerPoint Presentation</vt:lpstr>
      <vt:lpstr>Layering &amp; Separation</vt:lpstr>
      <vt:lpstr>PowerPoint Presentation</vt:lpstr>
      <vt:lpstr>1 + 1 = 3 (or more)</vt:lpstr>
      <vt:lpstr>Moire effect</vt:lpstr>
      <vt:lpstr>Select the appropriate graphic for the data &amp; analysis</vt:lpstr>
      <vt:lpstr>PowerPoint Presentation</vt:lpstr>
      <vt:lpstr>Aesthetics &amp; Technique</vt:lpstr>
      <vt:lpstr>PowerPoint Presentation</vt:lpstr>
      <vt:lpstr>The final word…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Adam Wilson</cp:lastModifiedBy>
  <cp:revision>49</cp:revision>
  <dcterms:created xsi:type="dcterms:W3CDTF">2016-07-12T10:22:51Z</dcterms:created>
  <dcterms:modified xsi:type="dcterms:W3CDTF">2016-09-25T19:43:50Z</dcterms:modified>
</cp:coreProperties>
</file>